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8" roundtripDataSignature="AMtx7mhSKCP84o8dfb/9QDxWoZNHbKo2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E9BBC6-E2A6-47BC-8785-DBF97209EC79}">
  <a:tblStyle styleId="{C3E9BBC6-E2A6-47BC-8785-DBF97209EC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E7C053D-F87A-4151-A1EB-CD2895D361DE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customschemas.google.com/relationships/presentationmetadata" Target="meta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2579de18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62579de18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2579de18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62579de1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62579de1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362579de1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2579de18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362579de18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1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1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1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2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" name="Google Shape;59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2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2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2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2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13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1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14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Google Shape;29;p1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1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1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" name="Google Shape;32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16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1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16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" name="Google Shape;42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18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18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1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" name="Google Shape;52;p18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i="0" sz="30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" sz="3600"/>
              <a:t>Winline Family-Foot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sp>
        <p:nvSpPr>
          <p:cNvPr id="73" name="Google Shape;73;p1"/>
          <p:cNvSpPr txBox="1"/>
          <p:nvPr>
            <p:ph idx="1" type="subTitle"/>
          </p:nvPr>
        </p:nvSpPr>
        <p:spPr>
          <a:xfrm>
            <a:off x="1349027" y="3479125"/>
            <a:ext cx="7530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 sz="2400"/>
              <a:t>Организация корпоративного спортивного мероприятия</a:t>
            </a:r>
            <a:endParaRPr b="1" sz="2400"/>
          </a:p>
        </p:txBody>
      </p:sp>
      <p:pic>
        <p:nvPicPr>
          <p:cNvPr id="74" name="Google Shape;74;p1" title="vinlayn-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63700" cy="75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idx="1" type="subTitle"/>
          </p:nvPr>
        </p:nvSpPr>
        <p:spPr>
          <a:xfrm>
            <a:off x="0" y="947900"/>
            <a:ext cx="40452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ru" sz="1200"/>
              <a:t>Звук (вся площадка + зона ведущего и сцены награждения)</a:t>
            </a:r>
            <a:br>
              <a:rPr lang="ru" sz="1200"/>
            </a:b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ru" sz="1200"/>
              <a:t>Микрофоны, переносные динамики, музыкальное сопровождение</a:t>
            </a:r>
            <a:br>
              <a:rPr lang="ru" sz="1200"/>
            </a:b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ru" sz="1200"/>
              <a:t>Электронное табло для счёта</a:t>
            </a:r>
            <a:br>
              <a:rPr lang="ru" sz="1200"/>
            </a:br>
            <a:r>
              <a:rPr lang="ru" sz="1200"/>
              <a:t>Видеосъёмка, монтаж ролика, фотоотчёт</a:t>
            </a:r>
            <a:br>
              <a:rPr lang="ru" sz="1200"/>
            </a:b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ru" sz="1200"/>
              <a:t>Медицинский пост, охрана территории</a:t>
            </a:r>
            <a:br>
              <a:rPr lang="ru" sz="1200"/>
            </a:b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ru" sz="1200"/>
              <a:t>Подключение генераторов (если открытая площадка)</a:t>
            </a:r>
            <a:br>
              <a:rPr lang="ru" sz="1200"/>
            </a:br>
            <a:endParaRPr sz="12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ru" sz="1200"/>
              <a:t>Технический координатор на площадке</a:t>
            </a:r>
            <a:br>
              <a:rPr lang="ru" sz="1700"/>
            </a:b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2100"/>
              <a:buNone/>
            </a:pPr>
            <a:r>
              <a:t/>
            </a:r>
            <a:endParaRPr sz="1600"/>
          </a:p>
        </p:txBody>
      </p:sp>
      <p:pic>
        <p:nvPicPr>
          <p:cNvPr id="138" name="Google Shape;138;p7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364425" y="-1082951"/>
            <a:ext cx="5635329" cy="622635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88400" y="179650"/>
            <a:ext cx="37191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1" lang="ru" sz="25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Техническое оснащение</a:t>
            </a:r>
            <a:endParaRPr b="0" i="1" sz="2500" u="none" cap="none" strike="noStrike">
              <a:solidFill>
                <a:schemeClr val="l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499087" y="54550"/>
            <a:ext cx="3960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усок клейкой ленты, который удерживает заметку на слайде" id="146" name="Google Shape;146;p8"/>
          <p:cNvPicPr preferRelativeResize="0"/>
          <p:nvPr/>
        </p:nvPicPr>
        <p:blipFill rotWithShape="1">
          <a:blip r:embed="rId4">
            <a:alphaModFix/>
          </a:blip>
          <a:srcRect b="10011" l="9243" r="2117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/>
        </p:nvSpPr>
        <p:spPr>
          <a:xfrm>
            <a:off x="2696075" y="702950"/>
            <a:ext cx="3879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Брендинг и визуал</a:t>
            </a:r>
            <a:endParaRPr b="1" i="0" sz="30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8"/>
          <p:cNvSpPr txBox="1"/>
          <p:nvPr>
            <p:ph idx="4294967295" type="body"/>
          </p:nvPr>
        </p:nvSpPr>
        <p:spPr>
          <a:xfrm>
            <a:off x="2606250" y="1465550"/>
            <a:ext cx="3931500" cy="3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➔"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Командные футболки с логотипом компании</a:t>
            </a:r>
            <a:br>
              <a:rPr lang="ru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➔"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Фотофон, welcome-зона, брендированная регистрация</a:t>
            </a:r>
            <a:br>
              <a:rPr lang="ru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➔"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Баннера и растяжки на площадке</a:t>
            </a:r>
            <a:br>
              <a:rPr lang="ru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➔"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Фирменные таблички с названиями команд</a:t>
            </a:r>
            <a:br>
              <a:rPr lang="ru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➔"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Кубки и медали с фирменным оформлением</a:t>
            </a:r>
            <a:br>
              <a:rPr lang="ru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➔"/>
            </a:pPr>
            <a:r>
              <a:rPr lang="ru" sz="1200">
                <a:latin typeface="Raleway"/>
                <a:ea typeface="Raleway"/>
                <a:cs typeface="Raleway"/>
                <a:sym typeface="Raleway"/>
              </a:rPr>
              <a:t>Подарки с символикой (бутылки, сумки и др.)</a:t>
            </a:r>
            <a:br>
              <a:rPr lang="ru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"/>
          <p:cNvSpPr txBox="1"/>
          <p:nvPr>
            <p:ph type="title"/>
          </p:nvPr>
        </p:nvSpPr>
        <p:spPr>
          <a:xfrm>
            <a:off x="265949" y="1007900"/>
            <a:ext cx="86121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Char char="●"/>
            </a:pPr>
            <a:r>
              <a:rPr b="0" lang="ru" sz="1300"/>
              <a:t>Персональный аккаунт-менеджер</a:t>
            </a:r>
            <a:br>
              <a:rPr b="0" lang="ru" sz="1300"/>
            </a:br>
            <a:endParaRPr b="0" sz="13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Char char="●"/>
            </a:pPr>
            <a:r>
              <a:rPr b="0" lang="ru" sz="1300"/>
              <a:t>Быстрые ответы на все запросы</a:t>
            </a:r>
            <a:br>
              <a:rPr b="0" lang="ru" sz="1300"/>
            </a:br>
            <a:endParaRPr b="0" sz="13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Char char="●"/>
            </a:pPr>
            <a:r>
              <a:rPr b="0" lang="ru" sz="1300"/>
              <a:t>Визуализация концепции, презентация и защита КП</a:t>
            </a:r>
            <a:br>
              <a:rPr b="0" lang="ru" sz="1300"/>
            </a:br>
            <a:endParaRPr b="0" sz="13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Char char="●"/>
            </a:pPr>
            <a:r>
              <a:rPr b="0" lang="ru" sz="1300"/>
              <a:t>Полное сопровождение до, во время и после мероприятия</a:t>
            </a:r>
            <a:br>
              <a:rPr b="0" lang="ru" sz="1300"/>
            </a:br>
            <a:endParaRPr b="0" sz="13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Char char="●"/>
            </a:pPr>
            <a:r>
              <a:rPr b="0" lang="ru" sz="1300"/>
              <a:t>Пост-мероприятие: сбор отзывов, фото- и видеоматериалы</a:t>
            </a:r>
            <a:br>
              <a:rPr b="0" lang="ru" sz="1300"/>
            </a:br>
            <a:endParaRPr b="0" sz="1300"/>
          </a:p>
          <a:p>
            <a:pPr indent="-234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Font typeface="Arial"/>
              <a:buChar char="●"/>
            </a:pPr>
            <a:r>
              <a:rPr b="0" lang="ru" sz="1300"/>
              <a:t>Благодарности участникам, опрос, сувениры</a:t>
            </a:r>
            <a:br>
              <a:rPr b="0" lang="ru" sz="1300"/>
            </a:b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SzPts val="4800"/>
              <a:buNone/>
            </a:pPr>
            <a:r>
              <a:t/>
            </a:r>
            <a:endParaRPr b="0" sz="1300"/>
          </a:p>
        </p:txBody>
      </p:sp>
      <p:sp>
        <p:nvSpPr>
          <p:cNvPr id="154" name="Google Shape;154;p9"/>
          <p:cNvSpPr txBox="1"/>
          <p:nvPr/>
        </p:nvSpPr>
        <p:spPr>
          <a:xfrm>
            <a:off x="1449900" y="303950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ru" sz="3300" u="none" cap="none" strike="noStrike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Клиентский сервис</a:t>
            </a:r>
            <a:endParaRPr b="0" i="0" sz="3300" u="none" cap="none" strike="noStrike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2579de188_0_14"/>
          <p:cNvSpPr txBox="1"/>
          <p:nvPr>
            <p:ph type="ctrTitle"/>
          </p:nvPr>
        </p:nvSpPr>
        <p:spPr>
          <a:xfrm>
            <a:off x="1577225" y="1727525"/>
            <a:ext cx="65667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Winline Family-Foot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ru"/>
              <a:t>– Одна большая Семья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усок клейкой ленты, который удерживает заметку на слайде" id="80" name="Google Shape;80;p2"/>
          <p:cNvPicPr preferRelativeResize="0"/>
          <p:nvPr/>
        </p:nvPicPr>
        <p:blipFill rotWithShape="1">
          <a:blip r:embed="rId4">
            <a:alphaModFix/>
          </a:blip>
          <a:srcRect b="10011" l="9243" r="2117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ru" sz="3000" u="none" cap="none" strike="noStrike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Цели и задачи</a:t>
            </a:r>
            <a:endParaRPr b="1" i="0" sz="30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Google Shape;82;p2"/>
          <p:cNvSpPr txBox="1"/>
          <p:nvPr>
            <p:ph idx="4294967295" type="body"/>
          </p:nvPr>
        </p:nvSpPr>
        <p:spPr>
          <a:xfrm>
            <a:off x="2780350" y="1450000"/>
            <a:ext cx="3402000" cy="3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➔"/>
            </a:pPr>
            <a:r>
              <a:rPr b="1" lang="ru" sz="800">
                <a:latin typeface="Raleway"/>
                <a:ea typeface="Raleway"/>
                <a:cs typeface="Raleway"/>
                <a:sym typeface="Raleway"/>
              </a:rPr>
              <a:t>Сплочение коллектива через совместную игру</a:t>
            </a:r>
            <a:br>
              <a:rPr b="1" lang="ru" sz="800">
                <a:latin typeface="Raleway"/>
                <a:ea typeface="Raleway"/>
                <a:cs typeface="Raleway"/>
                <a:sym typeface="Raleway"/>
              </a:rPr>
            </a:br>
            <a:endParaRPr b="1" sz="8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➔"/>
            </a:pPr>
            <a:r>
              <a:rPr b="1" lang="ru" sz="800">
                <a:latin typeface="Raleway"/>
                <a:ea typeface="Raleway"/>
                <a:cs typeface="Raleway"/>
                <a:sym typeface="Raleway"/>
              </a:rPr>
              <a:t>Повышение вовлечённости и лояльности сотрудников</a:t>
            </a:r>
            <a:br>
              <a:rPr b="1" lang="ru" sz="800">
                <a:latin typeface="Raleway"/>
                <a:ea typeface="Raleway"/>
                <a:cs typeface="Raleway"/>
                <a:sym typeface="Raleway"/>
              </a:rPr>
            </a:br>
            <a:endParaRPr b="1" sz="8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➔"/>
            </a:pPr>
            <a:r>
              <a:rPr b="1" lang="ru" sz="800">
                <a:latin typeface="Raleway"/>
                <a:ea typeface="Raleway"/>
                <a:cs typeface="Raleway"/>
                <a:sym typeface="Raleway"/>
              </a:rPr>
              <a:t>Пропаганда здорового образа жизни</a:t>
            </a:r>
            <a:br>
              <a:rPr b="1" lang="ru" sz="800">
                <a:latin typeface="Raleway"/>
                <a:ea typeface="Raleway"/>
                <a:cs typeface="Raleway"/>
                <a:sym typeface="Raleway"/>
              </a:rPr>
            </a:br>
            <a:endParaRPr b="1" sz="8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➔"/>
            </a:pPr>
            <a:r>
              <a:rPr b="1" lang="ru" sz="800">
                <a:latin typeface="Raleway"/>
                <a:ea typeface="Raleway"/>
                <a:cs typeface="Raleway"/>
                <a:sym typeface="Raleway"/>
              </a:rPr>
              <a:t>Платформа для неформального общения между отделами</a:t>
            </a:r>
            <a:br>
              <a:rPr b="1" lang="ru" sz="800">
                <a:latin typeface="Raleway"/>
                <a:ea typeface="Raleway"/>
                <a:cs typeface="Raleway"/>
                <a:sym typeface="Raleway"/>
              </a:rPr>
            </a:br>
            <a:endParaRPr b="1" sz="8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➔"/>
            </a:pPr>
            <a:r>
              <a:rPr b="1" lang="ru" sz="800">
                <a:latin typeface="Raleway"/>
                <a:ea typeface="Raleway"/>
                <a:cs typeface="Raleway"/>
                <a:sym typeface="Raleway"/>
              </a:rPr>
              <a:t>Поддержка корпоративной культуры через спорт</a:t>
            </a:r>
            <a:br>
              <a:rPr b="1" lang="ru" sz="800">
                <a:latin typeface="Raleway"/>
                <a:ea typeface="Raleway"/>
                <a:cs typeface="Raleway"/>
                <a:sym typeface="Raleway"/>
              </a:rPr>
            </a:br>
            <a:endParaRPr b="1" sz="800">
              <a:latin typeface="Raleway"/>
              <a:ea typeface="Raleway"/>
              <a:cs typeface="Raleway"/>
              <a:sym typeface="Raleway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aleway"/>
              <a:buChar char="➔"/>
            </a:pPr>
            <a:r>
              <a:rPr b="1" lang="ru" sz="800">
                <a:latin typeface="Raleway"/>
                <a:ea typeface="Raleway"/>
                <a:cs typeface="Raleway"/>
                <a:sym typeface="Raleway"/>
              </a:rPr>
              <a:t>Создание позитивных эмоций и воспоминаний</a:t>
            </a:r>
            <a:endParaRPr b="1" sz="8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3"/>
          <p:cNvPicPr preferRelativeResize="0"/>
          <p:nvPr/>
        </p:nvPicPr>
        <p:blipFill rotWithShape="1">
          <a:blip r:embed="rId3">
            <a:alphaModFix/>
          </a:blip>
          <a:srcRect b="5327" l="0" r="1111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" sz="4200">
                <a:solidFill>
                  <a:schemeClr val="accent5"/>
                </a:solidFill>
              </a:rPr>
              <a:t>Формат мероприятия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ru" sz="1100"/>
              <a:t>Турнир по футболу (8×8), продолжительностью 4.5 часов</a:t>
            </a:r>
            <a:br>
              <a:rPr b="0" lang="ru" sz="1100"/>
            </a:b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ru" sz="1100"/>
              <a:t>8 команд от различных отделов, групповой этап + плей-офф</a:t>
            </a:r>
            <a:br>
              <a:rPr b="0" lang="ru" sz="1100"/>
            </a:b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ru" sz="1100"/>
              <a:t>Профессиональные судьи, ведущий, музыкальное сопровождение</a:t>
            </a:r>
            <a:br>
              <a:rPr b="0" lang="ru" sz="1100"/>
            </a:b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ru" sz="1100"/>
              <a:t>Фан-зона для болельщиков, фудкорт, развлекательная зона</a:t>
            </a:r>
            <a:br>
              <a:rPr b="0" lang="ru" sz="1100"/>
            </a:b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ru" sz="1100"/>
              <a:t>Мобильная сцена для открытия/награждения</a:t>
            </a:r>
            <a:br>
              <a:rPr b="0" lang="ru" sz="1100"/>
            </a:b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ru" sz="1100"/>
              <a:t>Welcome-зона с регистрацией и фото-фоном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21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4800"/>
              <a:buNone/>
            </a:pPr>
            <a:r>
              <a:t/>
            </a:r>
            <a:endParaRPr sz="2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93" name="Google Shape;93;p4"/>
          <p:cNvPicPr preferRelativeResize="0"/>
          <p:nvPr/>
        </p:nvPicPr>
        <p:blipFill rotWithShape="1">
          <a:blip r:embed="rId3">
            <a:alphaModFix/>
          </a:blip>
          <a:srcRect b="0" l="26143" r="26146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ru" sz="3000">
                <a:solidFill>
                  <a:schemeClr val="dk1"/>
                </a:solidFill>
              </a:rPr>
              <a:t>Целевая аудитория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Сотрудники компании и их семьи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возраст</a:t>
            </a:r>
            <a:r>
              <a:rPr lang="ru" sz="1400">
                <a:solidFill>
                  <a:srgbClr val="000000"/>
                </a:solidFill>
              </a:rPr>
              <a:t> от 14 до 55 лет</a:t>
            </a:r>
            <a:br>
              <a:rPr lang="ru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Представители всех отделов и уровней — от линейных сотрудников до топ-менеджмента</a:t>
            </a:r>
            <a:br>
              <a:rPr lang="ru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Поддержка семей и детей — гости и болельщики</a:t>
            </a:r>
            <a:br>
              <a:rPr lang="ru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Примерное количество участников: 100–120 человек</a:t>
            </a:r>
            <a:br>
              <a:rPr lang="ru" sz="1400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ru" sz="1400">
                <a:solidFill>
                  <a:srgbClr val="000000"/>
                </a:solidFill>
              </a:rPr>
              <a:t>Вовлечённая, активная, корпоративная аудитория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99" name="Google Shape;99;p5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/>
          <p:nvPr>
            <p:ph type="title"/>
          </p:nvPr>
        </p:nvSpPr>
        <p:spPr>
          <a:xfrm>
            <a:off x="166578" y="144966"/>
            <a:ext cx="6244200" cy="38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"/>
              <a:t>Программа мероприятия</a:t>
            </a:r>
            <a:endParaRPr/>
          </a:p>
        </p:txBody>
      </p:sp>
      <p:grpSp>
        <p:nvGrpSpPr>
          <p:cNvPr id="101" name="Google Shape;101;p5"/>
          <p:cNvGrpSpPr/>
          <p:nvPr/>
        </p:nvGrpSpPr>
        <p:grpSpPr>
          <a:xfrm>
            <a:off x="4700896" y="256350"/>
            <a:ext cx="3741240" cy="4724119"/>
            <a:chOff x="6803290" y="42342"/>
            <a:chExt cx="2212050" cy="2561885"/>
          </a:xfrm>
        </p:grpSpPr>
        <p:pic>
          <p:nvPicPr>
            <p:cNvPr id="102" name="Google Shape;10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03290" y="99233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Кусок клейкой ленты, который удерживает заметку на слайде" id="103" name="Google Shape;103;p5"/>
            <p:cNvPicPr preferRelativeResize="0"/>
            <p:nvPr/>
          </p:nvPicPr>
          <p:blipFill rotWithShape="1">
            <a:blip r:embed="rId5">
              <a:alphaModFix/>
            </a:blip>
            <a:srcRect b="10011" l="9243" r="2117" t="5926"/>
            <a:stretch/>
          </p:blipFill>
          <p:spPr>
            <a:xfrm rot="154826">
              <a:off x="7370678" y="66398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5"/>
          <p:cNvSpPr txBox="1"/>
          <p:nvPr/>
        </p:nvSpPr>
        <p:spPr>
          <a:xfrm>
            <a:off x="4986463" y="1027900"/>
            <a:ext cx="317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10:00–10:30</a:t>
            </a:r>
            <a: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— Сбор и регистрация участников</a:t>
            </a:r>
            <a:b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10:30–11:00</a:t>
            </a:r>
            <a: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— Открытие, приветствие, жеребьёвка</a:t>
            </a:r>
            <a:b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11:00–13:00</a:t>
            </a:r>
            <a: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— Групповой этап матчей</a:t>
            </a:r>
            <a:b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13:00–14:00</a:t>
            </a:r>
            <a: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— Кейтеринг, отдых, фан-зона</a:t>
            </a:r>
            <a:b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14:00–15:30</a:t>
            </a:r>
            <a: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— Плей-офф и финальные игры</a:t>
            </a:r>
            <a:b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15:30–16:00</a:t>
            </a:r>
            <a: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— Церемония награждения</a:t>
            </a:r>
            <a:b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16:00–17:00</a:t>
            </a:r>
            <a:r>
              <a:rPr b="0" i="0" lang="ru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— Фото, афтепати, неформальное общение</a:t>
            </a:r>
            <a:endParaRPr b="0" i="0" sz="11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2579de188_0_7"/>
          <p:cNvSpPr txBox="1"/>
          <p:nvPr>
            <p:ph type="title"/>
          </p:nvPr>
        </p:nvSpPr>
        <p:spPr>
          <a:xfrm>
            <a:off x="240901" y="168146"/>
            <a:ext cx="5027700" cy="19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"/>
              <a:t>Место проведения </a:t>
            </a:r>
            <a:endParaRPr/>
          </a:p>
        </p:txBody>
      </p:sp>
      <p:pic>
        <p:nvPicPr>
          <p:cNvPr id="110" name="Google Shape;110;g362579de188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2200" y="1858125"/>
            <a:ext cx="4722675" cy="31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62579de188_0_7"/>
          <p:cNvSpPr txBox="1"/>
          <p:nvPr/>
        </p:nvSpPr>
        <p:spPr>
          <a:xfrm>
            <a:off x="318500" y="2053425"/>
            <a:ext cx="2929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" sz="18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Футбольный манеж Урал</a:t>
            </a:r>
            <a:endParaRPr b="0" i="0" sz="1800" u="none" cap="none" strike="noStrik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2579de188_0_0"/>
          <p:cNvSpPr txBox="1"/>
          <p:nvPr>
            <p:ph type="ctrTitle"/>
          </p:nvPr>
        </p:nvSpPr>
        <p:spPr>
          <a:xfrm>
            <a:off x="235075" y="498150"/>
            <a:ext cx="6331500" cy="15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"/>
              <a:t>Ведущий мероприятия </a:t>
            </a:r>
            <a:endParaRPr/>
          </a:p>
        </p:txBody>
      </p:sp>
      <p:sp>
        <p:nvSpPr>
          <p:cNvPr id="117" name="Google Shape;117;g362579de188_0_0"/>
          <p:cNvSpPr txBox="1"/>
          <p:nvPr>
            <p:ph idx="1" type="subTitle"/>
          </p:nvPr>
        </p:nvSpPr>
        <p:spPr>
          <a:xfrm>
            <a:off x="3066242" y="3207375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"/>
              <a:t>Ведущий, Шоумен Антон Бянкин</a:t>
            </a:r>
            <a:endParaRPr/>
          </a:p>
        </p:txBody>
      </p:sp>
      <p:pic>
        <p:nvPicPr>
          <p:cNvPr id="118" name="Google Shape;118;g362579de18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800" y="2121125"/>
            <a:ext cx="2396500" cy="23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2579de188_0_19"/>
          <p:cNvSpPr txBox="1"/>
          <p:nvPr>
            <p:ph type="title"/>
          </p:nvPr>
        </p:nvSpPr>
        <p:spPr>
          <a:xfrm>
            <a:off x="143250" y="-103654"/>
            <a:ext cx="5583000" cy="19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ru"/>
              <a:t>зона отдыха</a:t>
            </a:r>
            <a:endParaRPr/>
          </a:p>
        </p:txBody>
      </p:sp>
      <p:pic>
        <p:nvPicPr>
          <p:cNvPr id="124" name="Google Shape;124;g362579de188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7197" y="1542625"/>
            <a:ext cx="5149375" cy="343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875" y="380500"/>
            <a:ext cx="8802125" cy="48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6"/>
          <p:cNvSpPr txBox="1"/>
          <p:nvPr/>
        </p:nvSpPr>
        <p:spPr>
          <a:xfrm>
            <a:off x="2349075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31" name="Google Shape;131;p6"/>
          <p:cNvGraphicFramePr/>
          <p:nvPr/>
        </p:nvGraphicFramePr>
        <p:xfrm>
          <a:off x="668913" y="56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{C3E9BBC6-E2A6-47BC-8785-DBF97209EC79}</a:tableStyleId>
              </a:tblPr>
              <a:tblGrid>
                <a:gridCol w="1857925"/>
                <a:gridCol w="1857925"/>
                <a:gridCol w="1857925"/>
                <a:gridCol w="2490950"/>
              </a:tblGrid>
              <a:tr h="377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/>
                        <a:t>№</a:t>
                      </a:r>
                      <a:endParaRPr b="1" sz="11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Статья расходов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Описание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Сумма (₽)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7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1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Аренда площадки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Футбольный манеж на 1 день с раздевалками и душевыми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150 000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</a:tr>
              <a:tr h="37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2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Техническое обеспечение (звук, свет, табло)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Полный комплект оборудования + операторы на площадке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120 000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</a:tr>
              <a:tr h="37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3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Судейство и ведущий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Профессиональный ведущий, судьи, помощники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60 000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4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Кейтеринг (напитки, питание)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Обед, снеки, напитки, кофе-зона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200 000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5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Медицинская помощь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Медицинская бригада и аптечка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20 000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6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Охрана мероприятия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Охрана по периметру + администрирование входа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30 000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7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Призы и мерч (футболки, медали, кубки)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Форма для команд, брендированные подарки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80 000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8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Фото- и видеосъемка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Фотограф и оператор, монтаж видео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70 000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5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9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Оформление и брендинг площадки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Баннеры, зона регистрации, декор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50 000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10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Транспорт и логистика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Доставка оборудования, трансфер участников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40 000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7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ru" sz="700" u="none" cap="none" strike="noStrike"/>
                        <a:t>11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ИТОГО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ru" sz="1400" u="none" cap="none" strike="noStrike"/>
                        <a:t>820000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aphicFrame>
        <p:nvGraphicFramePr>
          <p:cNvPr id="132" name="Google Shape;132;p6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{6E7C053D-F87A-4151-A1EB-CD2895D361DE}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